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3004800" cy="9753600"/>
  <p:notesSz cx="6735763" cy="98663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266" y="-72"/>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901700" y="739775"/>
            <a:ext cx="4932363" cy="3700463"/>
          </a:xfrm>
          <a:prstGeom prst="rect">
            <a:avLst/>
          </a:prstGeom>
        </p:spPr>
        <p:txBody>
          <a:bodyPr/>
          <a:lstStyle/>
          <a:p>
            <a:endParaRPr/>
          </a:p>
        </p:txBody>
      </p:sp>
      <p:sp>
        <p:nvSpPr>
          <p:cNvPr id="117" name="Shape 117"/>
          <p:cNvSpPr>
            <a:spLocks noGrp="1"/>
          </p:cNvSpPr>
          <p:nvPr>
            <p:ph type="body" sz="quarter" idx="1"/>
          </p:nvPr>
        </p:nvSpPr>
        <p:spPr>
          <a:xfrm>
            <a:off x="898102" y="4686499"/>
            <a:ext cx="4939560" cy="4439841"/>
          </a:xfrm>
          <a:prstGeom prst="rect">
            <a:avLst/>
          </a:prstGeom>
        </p:spPr>
        <p:txBody>
          <a:bodyPr/>
          <a:lstStyle/>
          <a:p>
            <a:endParaRPr/>
          </a:p>
        </p:txBody>
      </p:sp>
    </p:spTree>
    <p:extLst>
      <p:ext uri="{BB962C8B-B14F-4D97-AF65-F5344CB8AC3E}">
        <p14:creationId xmlns:p14="http://schemas.microsoft.com/office/powerpoint/2010/main" val="2550779483"/>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Tree>
    <p:extLst>
      <p:ext uri="{BB962C8B-B14F-4D97-AF65-F5344CB8AC3E}">
        <p14:creationId xmlns:p14="http://schemas.microsoft.com/office/powerpoint/2010/main" val="404433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1"/>
            <a:ext cx="10464800" cy="609778"/>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8"/>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fade/>
  </p:transition>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علم فسلجة النبات…"/>
          <p:cNvSpPr txBox="1">
            <a:spLocks noGrp="1"/>
          </p:cNvSpPr>
          <p:nvPr>
            <p:ph type="ctrTitle"/>
          </p:nvPr>
        </p:nvSpPr>
        <p:spPr>
          <a:xfrm>
            <a:off x="1244600" y="1905000"/>
            <a:ext cx="10464800" cy="7162800"/>
          </a:xfrm>
          <a:prstGeom prst="rect">
            <a:avLst/>
          </a:prstGeom>
          <a:solidFill>
            <a:srgbClr val="88CB55"/>
          </a:solidFill>
        </p:spPr>
        <p:txBody>
          <a:bodyPr>
            <a:noAutofit/>
          </a:bodyPr>
          <a:lstStyle/>
          <a:p>
            <a:pPr defTabSz="543305" rtl="1">
              <a:defRPr sz="7440" b="1">
                <a:latin typeface="Times New Roman"/>
                <a:ea typeface="Times New Roman"/>
                <a:cs typeface="Times New Roman"/>
                <a:sym typeface="Times New Roman"/>
              </a:defRPr>
            </a:pPr>
            <a:r>
              <a:rPr sz="9600" dirty="0" err="1"/>
              <a:t>علم</a:t>
            </a:r>
            <a:r>
              <a:rPr sz="9600" dirty="0"/>
              <a:t> </a:t>
            </a:r>
            <a:r>
              <a:rPr sz="9600" dirty="0" err="1"/>
              <a:t>فسلجة</a:t>
            </a:r>
            <a:r>
              <a:rPr sz="9600" dirty="0"/>
              <a:t> </a:t>
            </a:r>
            <a:r>
              <a:rPr sz="9600" dirty="0" err="1"/>
              <a:t>النبات</a:t>
            </a:r>
            <a:endParaRPr sz="9600" dirty="0"/>
          </a:p>
          <a:p>
            <a:pPr defTabSz="543305" rtl="1">
              <a:defRPr sz="7440" b="1">
                <a:latin typeface="Times New Roman"/>
                <a:ea typeface="Times New Roman"/>
                <a:cs typeface="Times New Roman"/>
                <a:sym typeface="Times New Roman"/>
              </a:defRPr>
            </a:pPr>
            <a:r>
              <a:rPr sz="9600" dirty="0" err="1"/>
              <a:t>المفهوم</a:t>
            </a:r>
            <a:r>
              <a:rPr sz="9600" dirty="0"/>
              <a:t> </a:t>
            </a:r>
            <a:r>
              <a:rPr sz="9600" dirty="0" err="1"/>
              <a:t>والاهداف</a:t>
            </a:r>
            <a:r>
              <a:rPr sz="9600" dirty="0"/>
              <a:t> </a:t>
            </a:r>
            <a:r>
              <a:rPr sz="9600" dirty="0" err="1"/>
              <a:t>والعلاقة</a:t>
            </a:r>
            <a:r>
              <a:rPr sz="9600" dirty="0"/>
              <a:t> </a:t>
            </a:r>
            <a:r>
              <a:rPr sz="9600" dirty="0" err="1"/>
              <a:t>مع</a:t>
            </a:r>
            <a:r>
              <a:rPr sz="9600" dirty="0"/>
              <a:t> </a:t>
            </a:r>
            <a:r>
              <a:rPr sz="9600" dirty="0" err="1"/>
              <a:t>العلوم</a:t>
            </a:r>
            <a:r>
              <a:rPr sz="9600" dirty="0"/>
              <a:t> </a:t>
            </a:r>
            <a:r>
              <a:rPr sz="9600" dirty="0" err="1"/>
              <a:t>الاخرى</a:t>
            </a:r>
            <a:r>
              <a:rPr sz="9600" dirty="0"/>
              <a:t> </a:t>
            </a:r>
            <a:r>
              <a:rPr lang="en-US" sz="9600" dirty="0" smtClean="0"/>
              <a:t/>
            </a:r>
            <a:br>
              <a:rPr lang="en-US" sz="9600" dirty="0" smtClean="0"/>
            </a:br>
            <a:endParaRPr sz="96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مفهوم الفسلجة النباتية"/>
          <p:cNvSpPr txBox="1">
            <a:spLocks noGrp="1"/>
          </p:cNvSpPr>
          <p:nvPr>
            <p:ph type="title"/>
          </p:nvPr>
        </p:nvSpPr>
        <p:spPr>
          <a:xfrm>
            <a:off x="1549400" y="1600200"/>
            <a:ext cx="10287000" cy="1371600"/>
          </a:xfrm>
          <a:prstGeom prst="rect">
            <a:avLst/>
          </a:prstGeom>
          <a:solidFill>
            <a:srgbClr val="F8B79D"/>
          </a:solidFill>
        </p:spPr>
        <p:txBody>
          <a:bodyPr/>
          <a:lstStyle>
            <a:lvl1pPr rtl="1">
              <a:defRPr/>
            </a:lvl1pPr>
          </a:lstStyle>
          <a:p>
            <a:r>
              <a:rPr b="1" dirty="0" err="1">
                <a:latin typeface="Times New Roman" panose="02020603050405020304" pitchFamily="18" charset="0"/>
                <a:cs typeface="Times New Roman" panose="02020603050405020304" pitchFamily="18" charset="0"/>
              </a:rPr>
              <a:t>مفهوم</a:t>
            </a:r>
            <a:r>
              <a:rPr b="1" dirty="0">
                <a:latin typeface="Times New Roman" panose="02020603050405020304" pitchFamily="18" charset="0"/>
                <a:cs typeface="Times New Roman" panose="02020603050405020304" pitchFamily="18" charset="0"/>
              </a:rPr>
              <a:t> الفسلجة </a:t>
            </a:r>
            <a:r>
              <a:rPr b="1" dirty="0" err="1">
                <a:latin typeface="Times New Roman" panose="02020603050405020304" pitchFamily="18" charset="0"/>
                <a:cs typeface="Times New Roman" panose="02020603050405020304" pitchFamily="18" charset="0"/>
              </a:rPr>
              <a:t>النباتية</a:t>
            </a:r>
            <a:endParaRPr b="1" dirty="0">
              <a:latin typeface="Times New Roman" panose="02020603050405020304" pitchFamily="18" charset="0"/>
              <a:cs typeface="Times New Roman" panose="02020603050405020304" pitchFamily="18" charset="0"/>
            </a:endParaRPr>
          </a:p>
        </p:txBody>
      </p:sp>
      <p:sp>
        <p:nvSpPr>
          <p:cNvPr id="123" name="يهتم علم فسلجة النبات بكيفية أداء النبات لوظائفه الحيوية . ويشمل ذلك فهم عمليات النمو والتكاثر والأيض .كما تعد دراسة الخلية وعضياتها عملا مكملا لدراسة هذا العلم أي ان دراسة فسلجة الخلية النباتية ضرورية لأجل فهم وظائف الأعضاء النباتية المختلفة."/>
          <p:cNvSpPr txBox="1"/>
          <p:nvPr/>
        </p:nvSpPr>
        <p:spPr>
          <a:xfrm>
            <a:off x="1549400" y="3048000"/>
            <a:ext cx="10287000" cy="5088573"/>
          </a:xfrm>
          <a:prstGeom prst="rect">
            <a:avLst/>
          </a:prstGeom>
          <a:solidFill>
            <a:srgbClr val="88CB55"/>
          </a:solidFill>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defRPr sz="3000"/>
            </a:lvl1pPr>
          </a:lstStyle>
          <a:p>
            <a:pPr rtl="1"/>
            <a:r>
              <a:rPr sz="5400" dirty="0" err="1">
                <a:latin typeface="Times New Roman" panose="02020603050405020304" pitchFamily="18" charset="0"/>
                <a:cs typeface="Times New Roman" panose="02020603050405020304" pitchFamily="18" charset="0"/>
              </a:rPr>
              <a:t>يهتم</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علم</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فسلجة</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النبات</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بكيفية</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أداء</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النبات</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لوظائفه</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الحيوية</a:t>
            </a:r>
            <a:r>
              <a:rPr sz="5400" dirty="0">
                <a:latin typeface="Times New Roman" panose="02020603050405020304" pitchFamily="18" charset="0"/>
                <a:cs typeface="Times New Roman" panose="02020603050405020304" pitchFamily="18" charset="0"/>
              </a:rPr>
              <a:t> . </a:t>
            </a:r>
            <a:r>
              <a:rPr sz="5400" dirty="0" err="1">
                <a:latin typeface="Times New Roman" panose="02020603050405020304" pitchFamily="18" charset="0"/>
                <a:cs typeface="Times New Roman" panose="02020603050405020304" pitchFamily="18" charset="0"/>
              </a:rPr>
              <a:t>ويشمل</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ذلك</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فهم</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عمليات</a:t>
            </a:r>
            <a:r>
              <a:rPr sz="5400" dirty="0">
                <a:latin typeface="Times New Roman" panose="02020603050405020304" pitchFamily="18" charset="0"/>
                <a:cs typeface="Times New Roman" panose="02020603050405020304" pitchFamily="18" charset="0"/>
              </a:rPr>
              <a:t> </a:t>
            </a:r>
            <a:r>
              <a:rPr sz="5400" dirty="0" err="1" smtClean="0">
                <a:latin typeface="Times New Roman" panose="02020603050405020304" pitchFamily="18" charset="0"/>
                <a:cs typeface="Times New Roman" panose="02020603050405020304" pitchFamily="18" charset="0"/>
              </a:rPr>
              <a:t>النمو</a:t>
            </a:r>
            <a:r>
              <a:rPr sz="5400" dirty="0" smtClean="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والتكاثر</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والأيض</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كما</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تعد</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دراسة</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الخلية</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وعضياتها</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عملا</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مكملا</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لدراسة</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هذا</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العلم</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أي</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ان</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دراسة</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فسلجة</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الخلية</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النباتية</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ضرورية</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لأجل</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فهم</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وظائف</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الأعضاء</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النباتية</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المختلفة</a:t>
            </a:r>
            <a:r>
              <a:rPr sz="5400" dirty="0">
                <a:latin typeface="Times New Roman" panose="02020603050405020304" pitchFamily="18" charset="0"/>
                <a:cs typeface="Times New Roman" panose="02020603050405020304" pitchFamily="18" charset="0"/>
              </a:rPr>
              <a:t>. </a:t>
            </a: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و يجب ان نوضح كيفية اختلاف هذا العلم عن بقية العلوم ذات الصلةالقريبة منه مثل الكيمياء الحيوية والفيزياء الحيوية وعلم الاحياءالجزيئي اذ انها تدرس ذات العمليات الحيوية التي يدرسها علم الفسلجة ألنباتية فمثلا عند التطرق الى عملية البناء الضوئي فأن المختص بالكيمياء الحيوية يقوم بتنقية انزيمات البناء الضوئي ودراستها مختبريا داخل انابيب الاختبار ويقوم المختص بالفيزياءالحيوية بعزل الاغشية الخاصة بالبناء الضوئي ويقوم المختص بالأحياء  الجزيئية بالتعامل مع الجينات المسؤولة عن تشفيربروتينات البناء الضوئي بينما يدرس المختص بالفسلجة النباتية البناء الضوئي عند مختلف مستويات التنظيم من البلاستيدات الى الخلية والورقة والنبات الكامل."/>
          <p:cNvSpPr txBox="1"/>
          <p:nvPr/>
        </p:nvSpPr>
        <p:spPr>
          <a:xfrm>
            <a:off x="1092200" y="762855"/>
            <a:ext cx="10744200" cy="8227893"/>
          </a:xfrm>
          <a:prstGeom prst="rect">
            <a:avLst/>
          </a:prstGeom>
          <a:solidFill>
            <a:srgbClr val="88CB55"/>
          </a:solidFill>
          <a:ln w="12700">
            <a:solidFill>
              <a:srgbClr val="000000"/>
            </a:solidFill>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rtl="1">
              <a:defRPr sz="2900"/>
            </a:lvl1pPr>
          </a:lstStyle>
          <a:p>
            <a:r>
              <a:rPr sz="4400" dirty="0">
                <a:latin typeface="Times New Roman" panose="02020603050405020304" pitchFamily="18" charset="0"/>
                <a:cs typeface="Times New Roman" panose="02020603050405020304" pitchFamily="18" charset="0"/>
              </a:rPr>
              <a:t>و </a:t>
            </a:r>
            <a:r>
              <a:rPr sz="4400" dirty="0" err="1">
                <a:latin typeface="Times New Roman" panose="02020603050405020304" pitchFamily="18" charset="0"/>
                <a:cs typeface="Times New Roman" panose="02020603050405020304" pitchFamily="18" charset="0"/>
              </a:rPr>
              <a:t>يجب</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ان</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نوضح</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كيفية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اختلاف</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هذا</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العلم</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عن</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بقية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العلوم</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ذات</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الصلةالقريبة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منه</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مثل</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الكيمياء</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الحيوية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والفيزياء</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الحيوية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وعلم</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الاحياءالجزيئي</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اذ</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انها</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تدرس</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ذات</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العمليات</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الحيوية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التي</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يدرسها</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علم</a:t>
            </a:r>
            <a:r>
              <a:rPr sz="4400" dirty="0">
                <a:latin typeface="Times New Roman" panose="02020603050405020304" pitchFamily="18" charset="0"/>
                <a:cs typeface="Times New Roman" panose="02020603050405020304" pitchFamily="18" charset="0"/>
              </a:rPr>
              <a:t> الفسلجة </a:t>
            </a:r>
            <a:r>
              <a:rPr sz="4400" dirty="0" err="1">
                <a:latin typeface="Times New Roman" panose="02020603050405020304" pitchFamily="18" charset="0"/>
                <a:cs typeface="Times New Roman" panose="02020603050405020304" pitchFamily="18" charset="0"/>
              </a:rPr>
              <a:t>ألنباتية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فمثلا</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عند</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التطرق</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الى</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عملية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البناء</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الضوئي</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فأن</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المختص</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بالكيمياء</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الحيوية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يقوم</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بتنقية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انزيمات</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البناء</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الضوئي</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ودراستها</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مختبريا</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داخل</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انابيب</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الاختبار</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ويقوم</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المختص</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بالفيزياءالحيوية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بعزل</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الاغشية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الخاصة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بالبناء</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الضوئي</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ويقوم</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المختص</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بالأحياء</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الجزيئية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بالتعامل</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مع</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الجينات</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المسؤولة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عن</a:t>
            </a:r>
            <a:r>
              <a:rPr sz="4400" dirty="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تشفير</a:t>
            </a:r>
            <a:r>
              <a:rPr lang="ar-IQ" sz="4400" dirty="0" smtClean="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بروتينات</a:t>
            </a:r>
            <a:r>
              <a:rPr sz="4400" dirty="0" smtClean="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البناء</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الضوئي</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بينما</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يدرس</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المختص</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بالفسلجة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النباتية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البناء</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الضوئي</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عند</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مختلف</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مستويات</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التنظيم</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من</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البلاستيدات</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الى</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الخلية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والورقة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والنبات</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الكامل</a:t>
            </a:r>
            <a:r>
              <a:rPr sz="4400" dirty="0">
                <a:latin typeface="Times New Roman" panose="02020603050405020304" pitchFamily="18" charset="0"/>
                <a:cs typeface="Times New Roman" panose="02020603050405020304" pitchFamily="18" charset="0"/>
              </a:rPr>
              <a:t>. </a:t>
            </a: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تأريخ علم الفسلجة النباتية"/>
          <p:cNvSpPr txBox="1">
            <a:spLocks noGrp="1"/>
          </p:cNvSpPr>
          <p:nvPr>
            <p:ph type="title"/>
          </p:nvPr>
        </p:nvSpPr>
        <p:spPr>
          <a:prstGeom prst="rect">
            <a:avLst/>
          </a:prstGeom>
          <a:solidFill>
            <a:srgbClr val="F6A3A0"/>
          </a:solidFill>
        </p:spPr>
        <p:txBody>
          <a:bodyPr/>
          <a:lstStyle>
            <a:lvl1pPr rtl="1">
              <a:defRPr/>
            </a:lvl1pPr>
          </a:lstStyle>
          <a:p>
            <a:r>
              <a:rPr b="1">
                <a:latin typeface="Times New Roman" panose="02020603050405020304" pitchFamily="18" charset="0"/>
                <a:cs typeface="Times New Roman" panose="02020603050405020304" pitchFamily="18" charset="0"/>
              </a:rPr>
              <a:t>تأريخ علم الفسلجة النباتية</a:t>
            </a:r>
          </a:p>
        </p:txBody>
      </p:sp>
      <p:sp>
        <p:nvSpPr>
          <p:cNvPr id="128" name="يعود تأريخ علم الفسلجة النباتية إلى تأريخ اكتشاف الخلية النباتية من قبل العالم روبرت هوك في العام 1665م إذ تتابعت الدراسات منذ ذلك الحين واشتملت على الدراسات المتعلقة بأمتصاص وانتقال المواد الأولية والماء في أنسجة النبات وعملية النتح وفي عملية نقل المواد الغذائيةالمصنعة بواسطة اللحاء وفي الدراسات المتعلقةبالتغذية النباتية وأعراض نقص العناصر المغذية"/>
          <p:cNvSpPr txBox="1"/>
          <p:nvPr/>
        </p:nvSpPr>
        <p:spPr>
          <a:xfrm>
            <a:off x="493057" y="2035343"/>
            <a:ext cx="12029141" cy="7581563"/>
          </a:xfrm>
          <a:prstGeom prst="rect">
            <a:avLst/>
          </a:prstGeom>
          <a:solidFill>
            <a:srgbClr val="67AC39"/>
          </a:solidFill>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rtl="1">
              <a:defRPr sz="3000"/>
            </a:lvl1pPr>
          </a:lstStyle>
          <a:p>
            <a:pPr algn="r"/>
            <a:r>
              <a:rPr sz="5200" dirty="0" err="1">
                <a:latin typeface="Times New Roman" panose="02020603050405020304" pitchFamily="18" charset="0"/>
                <a:cs typeface="Times New Roman" panose="02020603050405020304" pitchFamily="18" charset="0"/>
              </a:rPr>
              <a:t>يعود</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تأريخ</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علم</a:t>
            </a:r>
            <a:r>
              <a:rPr sz="5200" dirty="0">
                <a:latin typeface="Times New Roman" panose="02020603050405020304" pitchFamily="18" charset="0"/>
                <a:cs typeface="Times New Roman" panose="02020603050405020304" pitchFamily="18" charset="0"/>
              </a:rPr>
              <a:t> الفسلجة </a:t>
            </a:r>
            <a:r>
              <a:rPr sz="5200" dirty="0" err="1">
                <a:latin typeface="Times New Roman" panose="02020603050405020304" pitchFamily="18" charset="0"/>
                <a:cs typeface="Times New Roman" panose="02020603050405020304" pitchFamily="18" charset="0"/>
              </a:rPr>
              <a:t>النباتية</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إلى</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تأريخ</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اكتشاف</a:t>
            </a:r>
            <a:r>
              <a:rPr sz="5200" dirty="0">
                <a:latin typeface="Times New Roman" panose="02020603050405020304" pitchFamily="18" charset="0"/>
                <a:cs typeface="Times New Roman" panose="02020603050405020304" pitchFamily="18" charset="0"/>
              </a:rPr>
              <a:t> </a:t>
            </a:r>
            <a:r>
              <a:rPr sz="5200" dirty="0" err="1" smtClean="0">
                <a:latin typeface="Times New Roman" panose="02020603050405020304" pitchFamily="18" charset="0"/>
                <a:cs typeface="Times New Roman" panose="02020603050405020304" pitchFamily="18" charset="0"/>
              </a:rPr>
              <a:t>الخلية</a:t>
            </a:r>
            <a:r>
              <a:rPr sz="5200" dirty="0" smtClean="0">
                <a:latin typeface="Times New Roman" panose="02020603050405020304" pitchFamily="18" charset="0"/>
                <a:cs typeface="Times New Roman" panose="02020603050405020304" pitchFamily="18" charset="0"/>
              </a:rPr>
              <a:t> </a:t>
            </a:r>
            <a:r>
              <a:rPr sz="5200" dirty="0" err="1" smtClean="0">
                <a:latin typeface="Times New Roman" panose="02020603050405020304" pitchFamily="18" charset="0"/>
                <a:cs typeface="Times New Roman" panose="02020603050405020304" pitchFamily="18" charset="0"/>
              </a:rPr>
              <a:t>النباتية</a:t>
            </a:r>
            <a:r>
              <a:rPr sz="5200" dirty="0" smtClean="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من</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قبل</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العالم</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روبرت</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هوك</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في</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العام</a:t>
            </a:r>
            <a:r>
              <a:rPr sz="5200" dirty="0">
                <a:latin typeface="Times New Roman" panose="02020603050405020304" pitchFamily="18" charset="0"/>
                <a:cs typeface="Times New Roman" panose="02020603050405020304" pitchFamily="18" charset="0"/>
              </a:rPr>
              <a:t> 1665م </a:t>
            </a:r>
            <a:r>
              <a:rPr lang="ar-IQ" sz="5200" dirty="0" smtClean="0">
                <a:latin typeface="Times New Roman" panose="02020603050405020304" pitchFamily="18" charset="0"/>
                <a:cs typeface="Times New Roman" panose="02020603050405020304" pitchFamily="18" charset="0"/>
              </a:rPr>
              <a:t>ثم</a:t>
            </a:r>
            <a:r>
              <a:rPr sz="5200" dirty="0" smtClean="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تتابعت</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الدراسات</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منذ</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ذلك</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الحين</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واشتملت</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على</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الدراسات</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المتعلقة</a:t>
            </a:r>
            <a:r>
              <a:rPr sz="5200" dirty="0">
                <a:latin typeface="Times New Roman" panose="02020603050405020304" pitchFamily="18" charset="0"/>
                <a:cs typeface="Times New Roman" panose="02020603050405020304" pitchFamily="18" charset="0"/>
              </a:rPr>
              <a:t> </a:t>
            </a:r>
            <a:r>
              <a:rPr sz="5200" dirty="0" smtClean="0">
                <a:latin typeface="Times New Roman" panose="02020603050405020304" pitchFamily="18" charset="0"/>
                <a:cs typeface="Times New Roman" panose="02020603050405020304" pitchFamily="18" charset="0"/>
              </a:rPr>
              <a:t>ب</a:t>
            </a:r>
            <a:r>
              <a:rPr lang="ar-IQ" sz="5200" dirty="0" smtClean="0">
                <a:latin typeface="Times New Roman" panose="02020603050405020304" pitchFamily="18" charset="0"/>
                <a:cs typeface="Times New Roman" panose="02020603050405020304" pitchFamily="18" charset="0"/>
              </a:rPr>
              <a:t>:      </a:t>
            </a:r>
          </a:p>
          <a:p>
            <a:pPr algn="r"/>
            <a:r>
              <a:rPr lang="ar-IQ" sz="5200" dirty="0" smtClean="0">
                <a:latin typeface="Times New Roman" panose="02020603050405020304" pitchFamily="18" charset="0"/>
                <a:cs typeface="Times New Roman" panose="02020603050405020304" pitchFamily="18" charset="0"/>
              </a:rPr>
              <a:t> - </a:t>
            </a:r>
            <a:r>
              <a:rPr sz="5200" dirty="0" err="1" smtClean="0">
                <a:latin typeface="Times New Roman" panose="02020603050405020304" pitchFamily="18" charset="0"/>
                <a:cs typeface="Times New Roman" panose="02020603050405020304" pitchFamily="18" charset="0"/>
              </a:rPr>
              <a:t>أمتصاص</a:t>
            </a:r>
            <a:r>
              <a:rPr sz="5200" dirty="0" smtClean="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وانتقال</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المواد</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الأولية</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والماء</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في</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أنسجة</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النبات</a:t>
            </a:r>
            <a:r>
              <a:rPr sz="5200" dirty="0">
                <a:latin typeface="Times New Roman" panose="02020603050405020304" pitchFamily="18" charset="0"/>
                <a:cs typeface="Times New Roman" panose="02020603050405020304" pitchFamily="18" charset="0"/>
              </a:rPr>
              <a:t> </a:t>
            </a:r>
            <a:endParaRPr lang="ar-IQ" sz="5200" dirty="0" smtClean="0">
              <a:latin typeface="Times New Roman" panose="02020603050405020304" pitchFamily="18" charset="0"/>
              <a:cs typeface="Times New Roman" panose="02020603050405020304" pitchFamily="18" charset="0"/>
            </a:endParaRPr>
          </a:p>
          <a:p>
            <a:pPr algn="r"/>
            <a:r>
              <a:rPr lang="ar-IQ" sz="5200" dirty="0" smtClean="0">
                <a:latin typeface="Times New Roman" panose="02020603050405020304" pitchFamily="18" charset="0"/>
                <a:cs typeface="Times New Roman" panose="02020603050405020304" pitchFamily="18" charset="0"/>
              </a:rPr>
              <a:t> - </a:t>
            </a:r>
            <a:r>
              <a:rPr sz="5200" dirty="0" err="1" smtClean="0">
                <a:latin typeface="Times New Roman" panose="02020603050405020304" pitchFamily="18" charset="0"/>
                <a:cs typeface="Times New Roman" panose="02020603050405020304" pitchFamily="18" charset="0"/>
              </a:rPr>
              <a:t>عملية</a:t>
            </a:r>
            <a:r>
              <a:rPr sz="5200" dirty="0" smtClean="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النتح</a:t>
            </a:r>
            <a:r>
              <a:rPr sz="5200" dirty="0">
                <a:latin typeface="Times New Roman" panose="02020603050405020304" pitchFamily="18" charset="0"/>
                <a:cs typeface="Times New Roman" panose="02020603050405020304" pitchFamily="18" charset="0"/>
              </a:rPr>
              <a:t> </a:t>
            </a:r>
            <a:endParaRPr lang="ar-IQ" sz="5200" dirty="0" smtClean="0">
              <a:latin typeface="Times New Roman" panose="02020603050405020304" pitchFamily="18" charset="0"/>
              <a:cs typeface="Times New Roman" panose="02020603050405020304" pitchFamily="18" charset="0"/>
            </a:endParaRPr>
          </a:p>
          <a:p>
            <a:pPr algn="r"/>
            <a:r>
              <a:rPr lang="ar-IQ" sz="5200" dirty="0" smtClean="0">
                <a:latin typeface="Times New Roman" panose="02020603050405020304" pitchFamily="18" charset="0"/>
                <a:cs typeface="Times New Roman" panose="02020603050405020304" pitchFamily="18" charset="0"/>
              </a:rPr>
              <a:t> - </a:t>
            </a:r>
            <a:r>
              <a:rPr sz="5200" dirty="0" err="1" smtClean="0">
                <a:latin typeface="Times New Roman" panose="02020603050405020304" pitchFamily="18" charset="0"/>
                <a:cs typeface="Times New Roman" panose="02020603050405020304" pitchFamily="18" charset="0"/>
              </a:rPr>
              <a:t>عملية</a:t>
            </a:r>
            <a:r>
              <a:rPr sz="5200" dirty="0" smtClean="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نقل</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المواد</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الغذائيةالمصنعة</a:t>
            </a:r>
            <a:r>
              <a:rPr sz="5200" dirty="0">
                <a:latin typeface="Times New Roman" panose="02020603050405020304" pitchFamily="18" charset="0"/>
                <a:cs typeface="Times New Roman" panose="02020603050405020304" pitchFamily="18" charset="0"/>
              </a:rPr>
              <a:t> </a:t>
            </a:r>
            <a:r>
              <a:rPr lang="ar-IQ" sz="5200" dirty="0" smtClean="0">
                <a:latin typeface="Times New Roman" panose="02020603050405020304" pitchFamily="18" charset="0"/>
                <a:cs typeface="Times New Roman" panose="02020603050405020304" pitchFamily="18" charset="0"/>
              </a:rPr>
              <a:t>خلال نسيج </a:t>
            </a:r>
            <a:r>
              <a:rPr sz="5200" dirty="0" err="1" smtClean="0">
                <a:latin typeface="Times New Roman" panose="02020603050405020304" pitchFamily="18" charset="0"/>
                <a:cs typeface="Times New Roman" panose="02020603050405020304" pitchFamily="18" charset="0"/>
              </a:rPr>
              <a:t>اللحاء</a:t>
            </a:r>
            <a:endParaRPr lang="ar-IQ" sz="5200" dirty="0" smtClean="0">
              <a:latin typeface="Times New Roman" panose="02020603050405020304" pitchFamily="18" charset="0"/>
              <a:cs typeface="Times New Roman" panose="02020603050405020304" pitchFamily="18" charset="0"/>
            </a:endParaRPr>
          </a:p>
          <a:p>
            <a:pPr algn="r"/>
            <a:r>
              <a:rPr sz="5200" dirty="0" smtClean="0">
                <a:latin typeface="Times New Roman" panose="02020603050405020304" pitchFamily="18" charset="0"/>
                <a:cs typeface="Times New Roman" panose="02020603050405020304" pitchFamily="18" charset="0"/>
              </a:rPr>
              <a:t> </a:t>
            </a:r>
            <a:r>
              <a:rPr lang="ar-IQ" sz="5200" dirty="0" smtClean="0">
                <a:latin typeface="Times New Roman" panose="02020603050405020304" pitchFamily="18" charset="0"/>
                <a:cs typeface="Times New Roman" panose="02020603050405020304" pitchFamily="18" charset="0"/>
              </a:rPr>
              <a:t>- </a:t>
            </a:r>
            <a:r>
              <a:rPr sz="5200" dirty="0" err="1" smtClean="0">
                <a:latin typeface="Times New Roman" panose="02020603050405020304" pitchFamily="18" charset="0"/>
                <a:cs typeface="Times New Roman" panose="02020603050405020304" pitchFamily="18" charset="0"/>
              </a:rPr>
              <a:t>التغذية</a:t>
            </a:r>
            <a:r>
              <a:rPr sz="5200" dirty="0" smtClean="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النباتية</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وأعراض</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نقص</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العناصر</a:t>
            </a:r>
            <a:r>
              <a:rPr sz="5200" dirty="0">
                <a:latin typeface="Times New Roman" panose="02020603050405020304" pitchFamily="18" charset="0"/>
                <a:cs typeface="Times New Roman" panose="02020603050405020304" pitchFamily="18" charset="0"/>
              </a:rPr>
              <a:t> </a:t>
            </a:r>
            <a:r>
              <a:rPr sz="5200" dirty="0" err="1">
                <a:latin typeface="Times New Roman" panose="02020603050405020304" pitchFamily="18" charset="0"/>
                <a:cs typeface="Times New Roman" panose="02020603050405020304" pitchFamily="18" charset="0"/>
              </a:rPr>
              <a:t>المغذية</a:t>
            </a:r>
            <a:endParaRPr sz="5200" dirty="0">
              <a:latin typeface="Times New Roman" panose="02020603050405020304" pitchFamily="18" charset="0"/>
              <a:cs typeface="Times New Roman" panose="02020603050405020304" pitchFamily="18" charset="0"/>
            </a:endParaRP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كما حدثت تطورات كبيرة في الدراسات المتعلقة بالبناء الضوئي والتنفس والتفاعلات التي تحدث فيهما. ثم تطورت الدراسات في اتجاهات السيطرة الوراثيةوبناء البروتينات وفي مجال الهرمونات…"/>
          <p:cNvSpPr txBox="1"/>
          <p:nvPr/>
        </p:nvSpPr>
        <p:spPr>
          <a:xfrm>
            <a:off x="1549400" y="1917019"/>
            <a:ext cx="10058400" cy="5919569"/>
          </a:xfrm>
          <a:prstGeom prst="rect">
            <a:avLst/>
          </a:prstGeom>
          <a:solidFill>
            <a:srgbClr val="88CB55"/>
          </a:solidFill>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rtl="1">
              <a:defRPr sz="3000"/>
            </a:pPr>
            <a:r>
              <a:rPr sz="5400" dirty="0" err="1">
                <a:latin typeface="Times New Roman" panose="02020603050405020304" pitchFamily="18" charset="0"/>
                <a:cs typeface="Times New Roman" panose="02020603050405020304" pitchFamily="18" charset="0"/>
              </a:rPr>
              <a:t>كما</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حدثت</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تطورات</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كبيرة</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في</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الدراسات</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المتعلقة</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بالبناء</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الضوئي</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والتنفس</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والتفاعلات</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التي</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تحدث</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فيهما</a:t>
            </a:r>
            <a:r>
              <a:rPr sz="5400" dirty="0">
                <a:latin typeface="Times New Roman" panose="02020603050405020304" pitchFamily="18" charset="0"/>
                <a:cs typeface="Times New Roman" panose="02020603050405020304" pitchFamily="18" charset="0"/>
              </a:rPr>
              <a:t>. </a:t>
            </a:r>
            <a:r>
              <a:rPr lang="ar-IQ" sz="5400" dirty="0" smtClean="0">
                <a:latin typeface="Times New Roman" panose="02020603050405020304" pitchFamily="18" charset="0"/>
                <a:cs typeface="Times New Roman" panose="02020603050405020304" pitchFamily="18" charset="0"/>
              </a:rPr>
              <a:t> </a:t>
            </a:r>
          </a:p>
          <a:p>
            <a:pPr rtl="1">
              <a:defRPr sz="3000"/>
            </a:pPr>
            <a:r>
              <a:rPr sz="5400" dirty="0" err="1" smtClean="0">
                <a:latin typeface="Times New Roman" panose="02020603050405020304" pitchFamily="18" charset="0"/>
                <a:cs typeface="Times New Roman" panose="02020603050405020304" pitchFamily="18" charset="0"/>
              </a:rPr>
              <a:t>ثم</a:t>
            </a:r>
            <a:r>
              <a:rPr sz="5400" dirty="0" smtClean="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تطورت</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الدراسات</a:t>
            </a:r>
            <a:r>
              <a:rPr sz="5400" dirty="0">
                <a:latin typeface="Times New Roman" panose="02020603050405020304" pitchFamily="18" charset="0"/>
                <a:cs typeface="Times New Roman" panose="02020603050405020304" pitchFamily="18" charset="0"/>
              </a:rPr>
              <a:t> </a:t>
            </a:r>
            <a:r>
              <a:rPr lang="ar-IQ" sz="5400" dirty="0">
                <a:latin typeface="Times New Roman" panose="02020603050405020304" pitchFamily="18" charset="0"/>
                <a:cs typeface="Times New Roman" panose="02020603050405020304" pitchFamily="18" charset="0"/>
              </a:rPr>
              <a:t>ب</a:t>
            </a:r>
            <a:r>
              <a:rPr sz="5400" dirty="0" err="1" smtClean="0">
                <a:latin typeface="Times New Roman" panose="02020603050405020304" pitchFamily="18" charset="0"/>
                <a:cs typeface="Times New Roman" panose="02020603050405020304" pitchFamily="18" charset="0"/>
              </a:rPr>
              <a:t>اتجاه</a:t>
            </a:r>
            <a:r>
              <a:rPr sz="5400" dirty="0" smtClean="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السيطرة</a:t>
            </a:r>
            <a:r>
              <a:rPr sz="5400" dirty="0">
                <a:latin typeface="Times New Roman" panose="02020603050405020304" pitchFamily="18" charset="0"/>
                <a:cs typeface="Times New Roman" panose="02020603050405020304" pitchFamily="18" charset="0"/>
              </a:rPr>
              <a:t> </a:t>
            </a:r>
            <a:r>
              <a:rPr sz="5400" dirty="0" err="1" smtClean="0">
                <a:latin typeface="Times New Roman" panose="02020603050405020304" pitchFamily="18" charset="0"/>
                <a:cs typeface="Times New Roman" panose="02020603050405020304" pitchFamily="18" charset="0"/>
              </a:rPr>
              <a:t>الوراثية</a:t>
            </a:r>
            <a:r>
              <a:rPr lang="ar-IQ" sz="5400" dirty="0" smtClean="0">
                <a:latin typeface="Times New Roman" panose="02020603050405020304" pitchFamily="18" charset="0"/>
                <a:cs typeface="Times New Roman" panose="02020603050405020304" pitchFamily="18" charset="0"/>
              </a:rPr>
              <a:t> </a:t>
            </a:r>
            <a:r>
              <a:rPr sz="5400" dirty="0" err="1" smtClean="0">
                <a:latin typeface="Times New Roman" panose="02020603050405020304" pitchFamily="18" charset="0"/>
                <a:cs typeface="Times New Roman" panose="02020603050405020304" pitchFamily="18" charset="0"/>
              </a:rPr>
              <a:t>وبناء</a:t>
            </a:r>
            <a:r>
              <a:rPr sz="5400" dirty="0" smtClean="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البروتينات</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وفي</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مجال</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الهرمونات</a:t>
            </a:r>
            <a:endParaRPr sz="5400" dirty="0">
              <a:latin typeface="Times New Roman" panose="02020603050405020304" pitchFamily="18" charset="0"/>
              <a:cs typeface="Times New Roman" panose="02020603050405020304" pitchFamily="18" charset="0"/>
            </a:endParaRPr>
          </a:p>
          <a:p>
            <a:pPr rtl="1">
              <a:defRPr sz="3000"/>
            </a:pPr>
            <a:r>
              <a:rPr sz="5400" dirty="0" err="1">
                <a:latin typeface="Times New Roman" panose="02020603050405020304" pitchFamily="18" charset="0"/>
                <a:cs typeface="Times New Roman" panose="02020603050405020304" pitchFamily="18" charset="0"/>
              </a:rPr>
              <a:t>النباتية</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وأنواعها</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وأدوارها</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في</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السيطرةعلى</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العمليات</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الفسيولوجية</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في</a:t>
            </a:r>
            <a:r>
              <a:rPr sz="5400" dirty="0">
                <a:latin typeface="Times New Roman" panose="02020603050405020304" pitchFamily="18" charset="0"/>
                <a:cs typeface="Times New Roman" panose="02020603050405020304" pitchFamily="18" charset="0"/>
              </a:rPr>
              <a:t> </a:t>
            </a:r>
            <a:r>
              <a:rPr sz="5400" dirty="0" err="1">
                <a:latin typeface="Times New Roman" panose="02020603050405020304" pitchFamily="18" charset="0"/>
                <a:cs typeface="Times New Roman" panose="02020603050405020304" pitchFamily="18" charset="0"/>
              </a:rPr>
              <a:t>النبات</a:t>
            </a:r>
            <a:r>
              <a:rPr sz="5400" dirty="0">
                <a:latin typeface="Times New Roman" panose="02020603050405020304" pitchFamily="18" charset="0"/>
                <a:cs typeface="Times New Roman" panose="02020603050405020304" pitchFamily="18" charset="0"/>
              </a:rPr>
              <a:t>.</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وفي الواقع فان الدراسات والبحوث الخاصة بالفسلجة النباتية قدتطورت في جوانب هذا العلم كافة لتلتقي مع الدراسات الجارية في مجالات العلوم الاحياء الاخرى لاسيما علم البيئة والوراثة والكيمياءالحيوية وكذلك مع العلوم الحديثة مثل الفيزياء الحيوية و علم الأحياء الجزيئي.كما برزت في السنوات الاخيرة اهمية هذا العلم في توضيح الكثير من الظواهر البيئية وتأثيراتها في نمو وإنتاجية المحاصيل ألزراعية اذتعاني البلدان العربية ومنها العراق من ظروف بيئية مختلفةكارتفاع الحرارة او انخفاضها وقلة الامطار او زيادة الملوحةوالجفاف لذا اصبح من الضروري البحث عن الاصناف الزراعيةالتي تستطيع التأقلم مع هذه الظروف البيئية المتطرفة."/>
          <p:cNvSpPr txBox="1"/>
          <p:nvPr/>
        </p:nvSpPr>
        <p:spPr>
          <a:xfrm>
            <a:off x="1342182" y="762856"/>
            <a:ext cx="10570418" cy="8227893"/>
          </a:xfrm>
          <a:prstGeom prst="rect">
            <a:avLst/>
          </a:prstGeom>
          <a:solidFill>
            <a:srgbClr val="88CB55"/>
          </a:solidFill>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rtl="1">
              <a:defRPr sz="3000"/>
            </a:lvl1pPr>
          </a:lstStyle>
          <a:p>
            <a:r>
              <a:rPr sz="4400" dirty="0" err="1">
                <a:latin typeface="Times New Roman" panose="02020603050405020304" pitchFamily="18" charset="0"/>
                <a:cs typeface="Times New Roman" panose="02020603050405020304" pitchFamily="18" charset="0"/>
              </a:rPr>
              <a:t>وفي</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الواقع</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فان</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الدراسات</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والبحوث</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الخاصة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بالفسلجة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النباتية</a:t>
            </a:r>
            <a:r>
              <a:rPr sz="4400" dirty="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قد</a:t>
            </a:r>
            <a:r>
              <a:rPr lang="ar-IQ" sz="4400" dirty="0" smtClean="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تطورت</a:t>
            </a:r>
            <a:r>
              <a:rPr sz="4400" dirty="0" smtClean="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في</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جوانب</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هذا</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العلم</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كافة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لتلتقي</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مع</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الدراسات</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الجارية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في</a:t>
            </a:r>
            <a:r>
              <a:rPr sz="4400" dirty="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مجالات</a:t>
            </a:r>
            <a:r>
              <a:rPr lang="ar-IQ" sz="4400" dirty="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علوم</a:t>
            </a:r>
            <a:r>
              <a:rPr sz="4400" dirty="0" smtClean="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الحيا</a:t>
            </a:r>
            <a:r>
              <a:rPr lang="ar-IQ" sz="4400" dirty="0" smtClean="0">
                <a:latin typeface="Times New Roman" panose="02020603050405020304" pitchFamily="18" charset="0"/>
                <a:cs typeface="Times New Roman" panose="02020603050405020304" pitchFamily="18" charset="0"/>
              </a:rPr>
              <a:t>ة</a:t>
            </a:r>
            <a:r>
              <a:rPr sz="4400" dirty="0" smtClean="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الاخرى</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لاسيما</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علم</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البيئة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والوراثة</a:t>
            </a:r>
            <a:r>
              <a:rPr sz="4400" dirty="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والكيمياء</a:t>
            </a:r>
            <a:r>
              <a:rPr lang="ar-IQ" sz="4400" dirty="0" smtClean="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الحيوية</a:t>
            </a:r>
            <a:r>
              <a:rPr sz="4400" dirty="0" smtClean="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وكذلك</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مع</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العلوم</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الحديثة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مثل</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الفيزياء</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الحيوية</a:t>
            </a:r>
            <a:r>
              <a:rPr sz="4400" dirty="0">
                <a:latin typeface="Times New Roman" panose="02020603050405020304" pitchFamily="18" charset="0"/>
                <a:cs typeface="Times New Roman" panose="02020603050405020304" pitchFamily="18" charset="0"/>
              </a:rPr>
              <a:t> و </a:t>
            </a:r>
            <a:r>
              <a:rPr sz="4400" dirty="0" err="1">
                <a:latin typeface="Times New Roman" panose="02020603050405020304" pitchFamily="18" charset="0"/>
                <a:cs typeface="Times New Roman" panose="02020603050405020304" pitchFamily="18" charset="0"/>
              </a:rPr>
              <a:t>علم</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الأحياء</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الجزيئي.كما</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برزت</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في</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السنوات</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الاخيرة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اهمية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هذا</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العلم</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في</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توضيح</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الكثير</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من</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الظواهر</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البيئية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وتأثيراتها</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في</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نمو</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وإنتاجية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المحاصيل</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ألزراعية</a:t>
            </a:r>
            <a:r>
              <a:rPr sz="4400" dirty="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اذ</a:t>
            </a:r>
            <a:r>
              <a:rPr lang="ar-IQ" sz="4400" dirty="0" smtClean="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تعاني</a:t>
            </a:r>
            <a:r>
              <a:rPr sz="4400" dirty="0" smtClean="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البلدان</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العربية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ومنها</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العراق</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من</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ظروف</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بيئية</a:t>
            </a:r>
            <a:r>
              <a:rPr sz="4400" dirty="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مختلفة</a:t>
            </a:r>
            <a:r>
              <a:rPr lang="ar-IQ" sz="4400" dirty="0" smtClean="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كارتفاع</a:t>
            </a:r>
            <a:r>
              <a:rPr sz="4400" dirty="0" smtClean="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الحرارة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او</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انخفاضها</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وقلة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الامطار</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او</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زيادة</a:t>
            </a:r>
            <a:r>
              <a:rPr sz="4400" dirty="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الملوحة</a:t>
            </a:r>
            <a:r>
              <a:rPr lang="ar-IQ" sz="4400" dirty="0" smtClean="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والجفاف</a:t>
            </a:r>
            <a:r>
              <a:rPr sz="4400" dirty="0" smtClean="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لذا</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اصبح</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من</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الضروري</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البحث</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عن</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الاصناف</a:t>
            </a:r>
            <a:r>
              <a:rPr sz="4400" dirty="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الزراعية</a:t>
            </a:r>
            <a:r>
              <a:rPr lang="ar-IQ" sz="4400" dirty="0" smtClean="0">
                <a:latin typeface="Times New Roman" panose="02020603050405020304" pitchFamily="18" charset="0"/>
                <a:cs typeface="Times New Roman" panose="02020603050405020304" pitchFamily="18" charset="0"/>
              </a:rPr>
              <a:t> </a:t>
            </a:r>
            <a:r>
              <a:rPr sz="4400" dirty="0" err="1" smtClean="0">
                <a:latin typeface="Times New Roman" panose="02020603050405020304" pitchFamily="18" charset="0"/>
                <a:cs typeface="Times New Roman" panose="02020603050405020304" pitchFamily="18" charset="0"/>
              </a:rPr>
              <a:t>التي</a:t>
            </a:r>
            <a:r>
              <a:rPr sz="4400" dirty="0" smtClean="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تستطيع</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التأقلم</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مع</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هذه</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الظروف</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البيئية</a:t>
            </a:r>
            <a:r>
              <a:rPr sz="4400" dirty="0">
                <a:latin typeface="Times New Roman" panose="02020603050405020304" pitchFamily="18" charset="0"/>
                <a:cs typeface="Times New Roman" panose="02020603050405020304" pitchFamily="18" charset="0"/>
              </a:rPr>
              <a:t> </a:t>
            </a:r>
            <a:r>
              <a:rPr sz="4400" dirty="0" err="1">
                <a:latin typeface="Times New Roman" panose="02020603050405020304" pitchFamily="18" charset="0"/>
                <a:cs typeface="Times New Roman" panose="02020603050405020304" pitchFamily="18" charset="0"/>
              </a:rPr>
              <a:t>المتطرفة</a:t>
            </a:r>
            <a:r>
              <a:rPr sz="4400" dirty="0">
                <a:latin typeface="Times New Roman" panose="02020603050405020304" pitchFamily="18" charset="0"/>
                <a:cs typeface="Times New Roman" panose="02020603050405020304" pitchFamily="18" charset="0"/>
              </a:rPr>
              <a:t>.</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ولذلك فقد ساهم علم الفسلجة النباتية مع العلوم الاخرى ولاسيما علم  الوراثة في استنباط اصناف زراعية جديدة تتميز…"/>
          <p:cNvSpPr txBox="1"/>
          <p:nvPr/>
        </p:nvSpPr>
        <p:spPr>
          <a:xfrm>
            <a:off x="1312724" y="1132186"/>
            <a:ext cx="10676075" cy="7489230"/>
          </a:xfrm>
          <a:prstGeom prst="rect">
            <a:avLst/>
          </a:prstGeom>
          <a:solidFill>
            <a:srgbClr val="88CB55"/>
          </a:solidFill>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rtl="1">
              <a:defRPr sz="3000"/>
            </a:pPr>
            <a:r>
              <a:rPr sz="4800" dirty="0" err="1">
                <a:latin typeface="Times New Roman" panose="02020603050405020304" pitchFamily="18" charset="0"/>
                <a:cs typeface="Times New Roman" panose="02020603050405020304" pitchFamily="18" charset="0"/>
              </a:rPr>
              <a:t>ولذلك</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فقد</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ساهم</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علم</a:t>
            </a:r>
            <a:r>
              <a:rPr sz="4800" dirty="0">
                <a:latin typeface="Times New Roman" panose="02020603050405020304" pitchFamily="18" charset="0"/>
                <a:cs typeface="Times New Roman" panose="02020603050405020304" pitchFamily="18" charset="0"/>
              </a:rPr>
              <a:t> الفسلجة </a:t>
            </a:r>
            <a:r>
              <a:rPr sz="4800" dirty="0" err="1">
                <a:latin typeface="Times New Roman" panose="02020603050405020304" pitchFamily="18" charset="0"/>
                <a:cs typeface="Times New Roman" panose="02020603050405020304" pitchFamily="18" charset="0"/>
              </a:rPr>
              <a:t>النباتية</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مع</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العلوم</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الاخرى</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ولاسيما</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علم</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الوراثة</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في</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استنباط</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اصناف</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زراعية</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جديدة</a:t>
            </a:r>
            <a:r>
              <a:rPr sz="4800" dirty="0">
                <a:latin typeface="Times New Roman" panose="02020603050405020304" pitchFamily="18" charset="0"/>
                <a:cs typeface="Times New Roman" panose="02020603050405020304" pitchFamily="18" charset="0"/>
              </a:rPr>
              <a:t> </a:t>
            </a:r>
            <a:r>
              <a:rPr sz="4800" dirty="0" err="1" smtClean="0">
                <a:latin typeface="Times New Roman" panose="02020603050405020304" pitchFamily="18" charset="0"/>
                <a:cs typeface="Times New Roman" panose="02020603050405020304" pitchFamily="18" charset="0"/>
              </a:rPr>
              <a:t>تتميز</a:t>
            </a:r>
            <a:r>
              <a:rPr lang="ar-IQ" sz="4800" dirty="0" smtClean="0">
                <a:latin typeface="Times New Roman" panose="02020603050405020304" pitchFamily="18" charset="0"/>
                <a:cs typeface="Times New Roman" panose="02020603050405020304" pitchFamily="18" charset="0"/>
              </a:rPr>
              <a:t> </a:t>
            </a:r>
            <a:r>
              <a:rPr sz="4800" dirty="0" err="1" smtClean="0">
                <a:latin typeface="Times New Roman" panose="02020603050405020304" pitchFamily="18" charset="0"/>
                <a:cs typeface="Times New Roman" panose="02020603050405020304" pitchFamily="18" charset="0"/>
              </a:rPr>
              <a:t>بمقاومتها</a:t>
            </a:r>
            <a:r>
              <a:rPr sz="4800" dirty="0" smtClean="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او</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تحملها</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للظروف</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البيئية</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المتطرفة</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التي</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سبق</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ذكرها</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عن</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طريق</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الهندسة</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الوراثية</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او</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زراعة</a:t>
            </a:r>
            <a:r>
              <a:rPr sz="4800" dirty="0">
                <a:latin typeface="Times New Roman" panose="02020603050405020304" pitchFamily="18" charset="0"/>
                <a:cs typeface="Times New Roman" panose="02020603050405020304" pitchFamily="18" charset="0"/>
              </a:rPr>
              <a:t> </a:t>
            </a:r>
            <a:r>
              <a:rPr sz="4800" dirty="0" err="1" smtClean="0">
                <a:latin typeface="Times New Roman" panose="02020603050405020304" pitchFamily="18" charset="0"/>
                <a:cs typeface="Times New Roman" panose="02020603050405020304" pitchFamily="18" charset="0"/>
              </a:rPr>
              <a:t>الخلايا</a:t>
            </a:r>
            <a:r>
              <a:rPr lang="ar-IQ" sz="4800" dirty="0" smtClean="0">
                <a:latin typeface="Times New Roman" panose="02020603050405020304" pitchFamily="18" charset="0"/>
                <a:cs typeface="Times New Roman" panose="02020603050405020304" pitchFamily="18" charset="0"/>
              </a:rPr>
              <a:t> </a:t>
            </a:r>
            <a:r>
              <a:rPr sz="4800" dirty="0" err="1" smtClean="0">
                <a:latin typeface="Times New Roman" panose="02020603050405020304" pitchFamily="18" charset="0"/>
                <a:cs typeface="Times New Roman" panose="02020603050405020304" pitchFamily="18" charset="0"/>
              </a:rPr>
              <a:t>والأنسجة</a:t>
            </a:r>
            <a:r>
              <a:rPr sz="4800" dirty="0" smtClean="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النباتية</a:t>
            </a:r>
            <a:r>
              <a:rPr sz="4800" dirty="0" smtClean="0">
                <a:latin typeface="Times New Roman" panose="02020603050405020304" pitchFamily="18" charset="0"/>
                <a:cs typeface="Times New Roman" panose="02020603050405020304" pitchFamily="18" charset="0"/>
              </a:rPr>
              <a:t>.</a:t>
            </a:r>
            <a:r>
              <a:rPr lang="ar-IQ" sz="4800" dirty="0" smtClean="0">
                <a:latin typeface="Times New Roman" panose="02020603050405020304" pitchFamily="18" charset="0"/>
                <a:cs typeface="Times New Roman" panose="02020603050405020304" pitchFamily="18" charset="0"/>
              </a:rPr>
              <a:t> </a:t>
            </a:r>
            <a:r>
              <a:rPr sz="4800" dirty="0" err="1" smtClean="0">
                <a:latin typeface="Times New Roman" panose="02020603050405020304" pitchFamily="18" charset="0"/>
                <a:cs typeface="Times New Roman" panose="02020603050405020304" pitchFamily="18" charset="0"/>
              </a:rPr>
              <a:t>كما</a:t>
            </a:r>
            <a:r>
              <a:rPr sz="4800" dirty="0" smtClean="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شمل</a:t>
            </a:r>
            <a:r>
              <a:rPr sz="4800" dirty="0">
                <a:latin typeface="Times New Roman" panose="02020603050405020304" pitchFamily="18" charset="0"/>
                <a:cs typeface="Times New Roman" panose="02020603050405020304" pitchFamily="18" charset="0"/>
              </a:rPr>
              <a:t> </a:t>
            </a:r>
            <a:r>
              <a:rPr sz="4800" dirty="0" err="1" smtClean="0">
                <a:latin typeface="Times New Roman" panose="02020603050405020304" pitchFamily="18" charset="0"/>
                <a:cs typeface="Times New Roman" panose="02020603050405020304" pitchFamily="18" charset="0"/>
              </a:rPr>
              <a:t>تطور</a:t>
            </a:r>
            <a:r>
              <a:rPr sz="4800" dirty="0" smtClean="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علم</a:t>
            </a:r>
            <a:r>
              <a:rPr sz="4800" dirty="0">
                <a:latin typeface="Times New Roman" panose="02020603050405020304" pitchFamily="18" charset="0"/>
                <a:cs typeface="Times New Roman" panose="02020603050405020304" pitchFamily="18" charset="0"/>
              </a:rPr>
              <a:t> الفسلجة </a:t>
            </a:r>
            <a:r>
              <a:rPr sz="4800" dirty="0" err="1">
                <a:latin typeface="Times New Roman" panose="02020603050405020304" pitchFamily="18" charset="0"/>
                <a:cs typeface="Times New Roman" panose="02020603050405020304" pitchFamily="18" charset="0"/>
              </a:rPr>
              <a:t>النباتية</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ذاته</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اذ</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اكتشفت</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الكثيرمن</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المفاهيم</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او</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ازيل</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الغموض</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عنها</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مثل</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عملية</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النقل</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عبرالاغشية</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والتعامل</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مع</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الحوامض</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النووية</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وتحليل</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البروتينات</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بالأشعة</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السينية</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وتحديد</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مراكز</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التفاعل</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في</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البناء</a:t>
            </a:r>
            <a:r>
              <a:rPr sz="4800" dirty="0">
                <a:latin typeface="Times New Roman" panose="02020603050405020304" pitchFamily="18" charset="0"/>
                <a:cs typeface="Times New Roman" panose="02020603050405020304" pitchFamily="18" charset="0"/>
              </a:rPr>
              <a:t> </a:t>
            </a:r>
            <a:r>
              <a:rPr sz="4800" dirty="0" err="1">
                <a:latin typeface="Times New Roman" panose="02020603050405020304" pitchFamily="18" charset="0"/>
                <a:cs typeface="Times New Roman" panose="02020603050405020304" pitchFamily="18" charset="0"/>
              </a:rPr>
              <a:t>الضوئي</a:t>
            </a:r>
            <a:r>
              <a:rPr sz="4800" dirty="0">
                <a:latin typeface="Times New Roman" panose="02020603050405020304" pitchFamily="18" charset="0"/>
                <a:cs typeface="Times New Roman" panose="02020603050405020304" pitchFamily="18" charset="0"/>
              </a:rPr>
              <a:t>.</a:t>
            </a: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أهداف دراسة الفسلجة النباتية"/>
          <p:cNvSpPr txBox="1">
            <a:spLocks noGrp="1"/>
          </p:cNvSpPr>
          <p:nvPr>
            <p:ph type="title"/>
          </p:nvPr>
        </p:nvSpPr>
        <p:spPr>
          <a:xfrm>
            <a:off x="952500" y="254000"/>
            <a:ext cx="11099800" cy="1649583"/>
          </a:xfrm>
          <a:prstGeom prst="rect">
            <a:avLst/>
          </a:prstGeom>
          <a:solidFill>
            <a:srgbClr val="F8B79D"/>
          </a:solidFill>
        </p:spPr>
        <p:txBody>
          <a:bodyPr/>
          <a:lstStyle>
            <a:lvl1pPr defTabSz="525779" rtl="1">
              <a:defRPr sz="7200"/>
            </a:lvl1pPr>
          </a:lstStyle>
          <a:p>
            <a:r>
              <a:rPr b="1">
                <a:latin typeface="Times New Roman" panose="02020603050405020304" pitchFamily="18" charset="0"/>
                <a:cs typeface="Times New Roman" panose="02020603050405020304" pitchFamily="18" charset="0"/>
              </a:rPr>
              <a:t>أهداف دراسة الفسلجة النباتية </a:t>
            </a:r>
          </a:p>
        </p:txBody>
      </p:sp>
      <p:sp>
        <p:nvSpPr>
          <p:cNvPr id="137" name="الاهداف العامة :(ماهو المقصود بالاهداف العامة والخاصة…"/>
          <p:cNvSpPr txBox="1"/>
          <p:nvPr/>
        </p:nvSpPr>
        <p:spPr>
          <a:xfrm>
            <a:off x="635001" y="1548508"/>
            <a:ext cx="11582400" cy="7489230"/>
          </a:xfrm>
          <a:prstGeom prst="rect">
            <a:avLst/>
          </a:prstGeom>
          <a:solidFill>
            <a:srgbClr val="88CB55"/>
          </a:solidFill>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r" rtl="1">
              <a:defRPr sz="3000"/>
            </a:pPr>
            <a:r>
              <a:rPr sz="4000" dirty="0">
                <a:latin typeface="Times New Roman" panose="02020603050405020304" pitchFamily="18" charset="0"/>
                <a:cs typeface="Times New Roman" panose="02020603050405020304" pitchFamily="18" charset="0"/>
              </a:rPr>
              <a:t>الاهداف </a:t>
            </a:r>
            <a:r>
              <a:rPr sz="4000" dirty="0" err="1">
                <a:latin typeface="Times New Roman" panose="02020603050405020304" pitchFamily="18" charset="0"/>
                <a:cs typeface="Times New Roman" panose="02020603050405020304" pitchFamily="18" charset="0"/>
              </a:rPr>
              <a:t>العامة</a:t>
            </a:r>
            <a:r>
              <a:rPr sz="4000" dirty="0">
                <a:latin typeface="Times New Roman" panose="02020603050405020304" pitchFamily="18" charset="0"/>
                <a:cs typeface="Times New Roman" panose="02020603050405020304" pitchFamily="18" charset="0"/>
              </a:rPr>
              <a:t> </a:t>
            </a:r>
            <a:r>
              <a:rPr sz="4000" dirty="0" smtClean="0">
                <a:latin typeface="Times New Roman" panose="02020603050405020304" pitchFamily="18" charset="0"/>
                <a:cs typeface="Times New Roman" panose="02020603050405020304" pitchFamily="18" charset="0"/>
              </a:rPr>
              <a:t>:</a:t>
            </a:r>
            <a:r>
              <a:rPr lang="ar-IQ" sz="4000" dirty="0" smtClean="0">
                <a:latin typeface="Times New Roman" panose="02020603050405020304" pitchFamily="18" charset="0"/>
                <a:cs typeface="Times New Roman" panose="02020603050405020304" pitchFamily="18" charset="0"/>
              </a:rPr>
              <a:t> (</a:t>
            </a:r>
            <a:r>
              <a:rPr sz="4000" dirty="0" err="1" smtClean="0">
                <a:latin typeface="Times New Roman" panose="02020603050405020304" pitchFamily="18" charset="0"/>
                <a:cs typeface="Times New Roman" panose="02020603050405020304" pitchFamily="18" charset="0"/>
              </a:rPr>
              <a:t>ماهو</a:t>
            </a:r>
            <a:r>
              <a:rPr sz="4000" dirty="0" smtClean="0">
                <a:latin typeface="Times New Roman" panose="02020603050405020304" pitchFamily="18" charset="0"/>
                <a:cs typeface="Times New Roman" panose="02020603050405020304" pitchFamily="18" charset="0"/>
              </a:rPr>
              <a:t> </a:t>
            </a:r>
            <a:r>
              <a:rPr sz="4000" dirty="0">
                <a:latin typeface="Times New Roman" panose="02020603050405020304" pitchFamily="18" charset="0"/>
                <a:cs typeface="Times New Roman" panose="02020603050405020304" pitchFamily="18" charset="0"/>
              </a:rPr>
              <a:t>المقصود بالاهداف </a:t>
            </a:r>
            <a:r>
              <a:rPr sz="4000" dirty="0" err="1">
                <a:latin typeface="Times New Roman" panose="02020603050405020304" pitchFamily="18" charset="0"/>
                <a:cs typeface="Times New Roman" panose="02020603050405020304" pitchFamily="18" charset="0"/>
              </a:rPr>
              <a:t>العامة</a:t>
            </a:r>
            <a:r>
              <a:rPr sz="4000" dirty="0">
                <a:latin typeface="Times New Roman" panose="02020603050405020304" pitchFamily="18" charset="0"/>
                <a:cs typeface="Times New Roman" panose="02020603050405020304" pitchFamily="18" charset="0"/>
              </a:rPr>
              <a:t> </a:t>
            </a:r>
            <a:r>
              <a:rPr sz="4000" dirty="0" err="1" smtClean="0">
                <a:latin typeface="Times New Roman" panose="02020603050405020304" pitchFamily="18" charset="0"/>
                <a:cs typeface="Times New Roman" panose="02020603050405020304" pitchFamily="18" charset="0"/>
              </a:rPr>
              <a:t>والخاصة</a:t>
            </a:r>
            <a:r>
              <a:rPr lang="ar-SA" sz="4000" dirty="0" smtClean="0">
                <a:latin typeface="Times New Roman" panose="02020603050405020304" pitchFamily="18" charset="0"/>
                <a:cs typeface="Times New Roman" panose="02020603050405020304" pitchFamily="18" charset="0"/>
              </a:rPr>
              <a:t>)</a:t>
            </a:r>
            <a:endParaRPr sz="4000" dirty="0">
              <a:latin typeface="Times New Roman" panose="02020603050405020304" pitchFamily="18" charset="0"/>
              <a:cs typeface="Times New Roman" panose="02020603050405020304" pitchFamily="18" charset="0"/>
            </a:endParaRPr>
          </a:p>
          <a:p>
            <a:pPr algn="r" rtl="1">
              <a:defRPr sz="3000"/>
            </a:pPr>
            <a:endParaRPr sz="4000" dirty="0" smtClean="0">
              <a:latin typeface="Times New Roman" panose="02020603050405020304" pitchFamily="18" charset="0"/>
              <a:cs typeface="Times New Roman" panose="02020603050405020304" pitchFamily="18" charset="0"/>
            </a:endParaRPr>
          </a:p>
          <a:p>
            <a:pPr algn="r" rtl="1">
              <a:defRPr sz="3000"/>
            </a:pPr>
            <a:r>
              <a:rPr lang="ar-IQ" sz="4000" dirty="0" smtClean="0">
                <a:solidFill>
                  <a:srgbClr val="FF0000"/>
                </a:solidFill>
                <a:latin typeface="Times New Roman" panose="02020603050405020304" pitchFamily="18" charset="0"/>
                <a:cs typeface="Times New Roman" panose="02020603050405020304" pitchFamily="18" charset="0"/>
              </a:rPr>
              <a:t> </a:t>
            </a:r>
            <a:r>
              <a:rPr lang="en-US" sz="4000" dirty="0" smtClean="0">
                <a:solidFill>
                  <a:srgbClr val="FF0000"/>
                </a:solidFill>
                <a:latin typeface="Times New Roman" panose="02020603050405020304" pitchFamily="18" charset="0"/>
                <a:cs typeface="Times New Roman" panose="02020603050405020304" pitchFamily="18" charset="0"/>
              </a:rPr>
              <a:t>1</a:t>
            </a:r>
            <a:r>
              <a:rPr lang="ar-IQ" sz="4000" dirty="0" smtClean="0">
                <a:latin typeface="Times New Roman" panose="02020603050405020304" pitchFamily="18" charset="0"/>
                <a:cs typeface="Times New Roman" panose="02020603050405020304" pitchFamily="18" charset="0"/>
              </a:rPr>
              <a:t>- </a:t>
            </a:r>
            <a:r>
              <a:rPr sz="4000" dirty="0" err="1" smtClean="0">
                <a:latin typeface="Times New Roman" panose="02020603050405020304" pitchFamily="18" charset="0"/>
                <a:cs typeface="Times New Roman" panose="02020603050405020304" pitchFamily="18" charset="0"/>
              </a:rPr>
              <a:t>ترسيخ</a:t>
            </a:r>
            <a:r>
              <a:rPr sz="4000" dirty="0" smtClean="0">
                <a:latin typeface="Times New Roman" panose="02020603050405020304" pitchFamily="18" charset="0"/>
                <a:cs typeface="Times New Roman" panose="02020603050405020304" pitchFamily="18" charset="0"/>
              </a:rPr>
              <a:t> </a:t>
            </a:r>
            <a:r>
              <a:rPr sz="4000" dirty="0">
                <a:latin typeface="Times New Roman" panose="02020603050405020304" pitchFamily="18" charset="0"/>
                <a:cs typeface="Times New Roman" panose="02020603050405020304" pitchFamily="18" charset="0"/>
              </a:rPr>
              <a:t>فكرة الايمان بالله الخالق العظيم الذي تتجلى قدرته في مخلوقاته منحيث درجة التنظيم والتكامل الذي تعجز العقول عن </a:t>
            </a:r>
            <a:r>
              <a:rPr sz="4000" dirty="0" err="1">
                <a:latin typeface="Times New Roman" panose="02020603050405020304" pitchFamily="18" charset="0"/>
                <a:cs typeface="Times New Roman" panose="02020603050405020304" pitchFamily="18" charset="0"/>
              </a:rPr>
              <a:t>الاحاطة</a:t>
            </a:r>
            <a:r>
              <a:rPr sz="4000" dirty="0">
                <a:latin typeface="Times New Roman" panose="02020603050405020304" pitchFamily="18" charset="0"/>
                <a:cs typeface="Times New Roman" panose="02020603050405020304" pitchFamily="18" charset="0"/>
              </a:rPr>
              <a:t> </a:t>
            </a:r>
            <a:r>
              <a:rPr sz="4000" dirty="0" err="1" smtClean="0">
                <a:latin typeface="Times New Roman" panose="02020603050405020304" pitchFamily="18" charset="0"/>
                <a:cs typeface="Times New Roman" panose="02020603050405020304" pitchFamily="18" charset="0"/>
              </a:rPr>
              <a:t>بمكنوناته</a:t>
            </a:r>
            <a:r>
              <a:rPr sz="4000" dirty="0" smtClean="0">
                <a:latin typeface="Times New Roman" panose="02020603050405020304" pitchFamily="18" charset="0"/>
                <a:cs typeface="Times New Roman" panose="02020603050405020304" pitchFamily="18" charset="0"/>
              </a:rPr>
              <a:t>.</a:t>
            </a:r>
            <a:endParaRPr lang="ar-IQ" sz="4000" dirty="0" smtClean="0">
              <a:latin typeface="Times New Roman" panose="02020603050405020304" pitchFamily="18" charset="0"/>
              <a:cs typeface="Times New Roman" panose="02020603050405020304" pitchFamily="18" charset="0"/>
            </a:endParaRPr>
          </a:p>
          <a:p>
            <a:pPr algn="r" rtl="1">
              <a:defRPr sz="3000"/>
            </a:pPr>
            <a:r>
              <a:rPr lang="ar-IQ" sz="4000" dirty="0" smtClean="0">
                <a:solidFill>
                  <a:srgbClr val="FF0000"/>
                </a:solidFill>
                <a:latin typeface="Times New Roman" panose="02020603050405020304" pitchFamily="18" charset="0"/>
                <a:cs typeface="Times New Roman" panose="02020603050405020304" pitchFamily="18" charset="0"/>
              </a:rPr>
              <a:t> 2</a:t>
            </a:r>
            <a:r>
              <a:rPr sz="4000" dirty="0" smtClean="0">
                <a:latin typeface="Times New Roman" panose="02020603050405020304" pitchFamily="18" charset="0"/>
                <a:cs typeface="Times New Roman" panose="02020603050405020304" pitchFamily="18" charset="0"/>
              </a:rPr>
              <a:t>-</a:t>
            </a:r>
            <a:r>
              <a:rPr lang="ar-IQ" sz="4000" dirty="0" smtClean="0">
                <a:latin typeface="Times New Roman" panose="02020603050405020304" pitchFamily="18" charset="0"/>
                <a:cs typeface="Times New Roman" panose="02020603050405020304" pitchFamily="18" charset="0"/>
              </a:rPr>
              <a:t> </a:t>
            </a:r>
            <a:r>
              <a:rPr sz="4000" dirty="0" err="1" smtClean="0">
                <a:latin typeface="Times New Roman" panose="02020603050405020304" pitchFamily="18" charset="0"/>
                <a:cs typeface="Times New Roman" panose="02020603050405020304" pitchFamily="18" charset="0"/>
              </a:rPr>
              <a:t>تعزيز</a:t>
            </a:r>
            <a:r>
              <a:rPr sz="4000" dirty="0" smtClean="0">
                <a:latin typeface="Times New Roman" panose="02020603050405020304" pitchFamily="18" charset="0"/>
                <a:cs typeface="Times New Roman" panose="02020603050405020304" pitchFamily="18" charset="0"/>
              </a:rPr>
              <a:t> </a:t>
            </a:r>
            <a:r>
              <a:rPr sz="4000" dirty="0">
                <a:latin typeface="Times New Roman" panose="02020603050405020304" pitchFamily="18" charset="0"/>
                <a:cs typeface="Times New Roman" panose="02020603050405020304" pitchFamily="18" charset="0"/>
              </a:rPr>
              <a:t>الروح الوطنية وحب الوطن. </a:t>
            </a:r>
            <a:endParaRPr lang="ar-IQ" sz="4000" dirty="0" smtClean="0">
              <a:latin typeface="Times New Roman" panose="02020603050405020304" pitchFamily="18" charset="0"/>
              <a:cs typeface="Times New Roman" panose="02020603050405020304" pitchFamily="18" charset="0"/>
            </a:endParaRPr>
          </a:p>
          <a:p>
            <a:pPr algn="r" rtl="1">
              <a:defRPr sz="3000"/>
            </a:pPr>
            <a:r>
              <a:rPr lang="ar-IQ" sz="4000" dirty="0" smtClean="0">
                <a:solidFill>
                  <a:srgbClr val="FF0000"/>
                </a:solidFill>
                <a:latin typeface="Times New Roman" panose="02020603050405020304" pitchFamily="18" charset="0"/>
                <a:cs typeface="Times New Roman" panose="02020603050405020304" pitchFamily="18" charset="0"/>
              </a:rPr>
              <a:t> 3</a:t>
            </a:r>
            <a:r>
              <a:rPr lang="ar-IQ" sz="4000" dirty="0" smtClean="0">
                <a:latin typeface="Times New Roman" panose="02020603050405020304" pitchFamily="18" charset="0"/>
                <a:cs typeface="Times New Roman" panose="02020603050405020304" pitchFamily="18" charset="0"/>
              </a:rPr>
              <a:t>-</a:t>
            </a:r>
            <a:r>
              <a:rPr sz="4000" dirty="0" smtClean="0">
                <a:latin typeface="Times New Roman" panose="02020603050405020304" pitchFamily="18" charset="0"/>
                <a:cs typeface="Times New Roman" panose="02020603050405020304" pitchFamily="18" charset="0"/>
              </a:rPr>
              <a:t> </a:t>
            </a:r>
            <a:r>
              <a:rPr sz="4000" dirty="0">
                <a:latin typeface="Times New Roman" panose="02020603050405020304" pitchFamily="18" charset="0"/>
                <a:cs typeface="Times New Roman" panose="02020603050405020304" pitchFamily="18" charset="0"/>
              </a:rPr>
              <a:t>احترام العلم والعلماء والإشارة الى الانجازات العلمية التي خدمت البشرية مع ذكر الاشخاص اللذين ابتكروها او اكتشفوها والإشادة بهم. </a:t>
            </a:r>
            <a:endParaRPr lang="ar-IQ" sz="4000" dirty="0" smtClean="0">
              <a:latin typeface="Times New Roman" panose="02020603050405020304" pitchFamily="18" charset="0"/>
              <a:cs typeface="Times New Roman" panose="02020603050405020304" pitchFamily="18" charset="0"/>
            </a:endParaRPr>
          </a:p>
          <a:p>
            <a:pPr algn="r" rtl="1">
              <a:defRPr sz="3000"/>
            </a:pPr>
            <a:r>
              <a:rPr lang="ar-IQ" sz="4000" dirty="0" smtClean="0">
                <a:solidFill>
                  <a:srgbClr val="FF0000"/>
                </a:solidFill>
                <a:latin typeface="Times New Roman" panose="02020603050405020304" pitchFamily="18" charset="0"/>
                <a:cs typeface="Times New Roman" panose="02020603050405020304" pitchFamily="18" charset="0"/>
              </a:rPr>
              <a:t> 4</a:t>
            </a:r>
            <a:r>
              <a:rPr lang="ar-IQ" sz="4000" dirty="0" smtClean="0">
                <a:latin typeface="Times New Roman" panose="02020603050405020304" pitchFamily="18" charset="0"/>
                <a:cs typeface="Times New Roman" panose="02020603050405020304" pitchFamily="18" charset="0"/>
              </a:rPr>
              <a:t>- </a:t>
            </a:r>
            <a:r>
              <a:rPr sz="4000" dirty="0" err="1" smtClean="0">
                <a:latin typeface="Times New Roman" panose="02020603050405020304" pitchFamily="18" charset="0"/>
                <a:cs typeface="Times New Roman" panose="02020603050405020304" pitchFamily="18" charset="0"/>
              </a:rPr>
              <a:t>تنمية</a:t>
            </a:r>
            <a:r>
              <a:rPr sz="4000" dirty="0" smtClean="0">
                <a:latin typeface="Times New Roman" panose="02020603050405020304" pitchFamily="18" charset="0"/>
                <a:cs typeface="Times New Roman" panose="02020603050405020304" pitchFamily="18" charset="0"/>
              </a:rPr>
              <a:t> </a:t>
            </a:r>
            <a:r>
              <a:rPr sz="4000" dirty="0">
                <a:latin typeface="Times New Roman" panose="02020603050405020304" pitchFamily="18" charset="0"/>
                <a:cs typeface="Times New Roman" panose="02020603050405020304" pitchFamily="18" charset="0"/>
              </a:rPr>
              <a:t>روح التفكير العلمي لدى </a:t>
            </a:r>
            <a:r>
              <a:rPr sz="4000" dirty="0" err="1">
                <a:latin typeface="Times New Roman" panose="02020603050405020304" pitchFamily="18" charset="0"/>
                <a:cs typeface="Times New Roman" panose="02020603050405020304" pitchFamily="18" charset="0"/>
              </a:rPr>
              <a:t>الطلبة</a:t>
            </a:r>
            <a:r>
              <a:rPr sz="4000" dirty="0" smtClean="0">
                <a:latin typeface="Times New Roman" panose="02020603050405020304" pitchFamily="18" charset="0"/>
                <a:cs typeface="Times New Roman" panose="02020603050405020304" pitchFamily="18" charset="0"/>
              </a:rPr>
              <a:t>.</a:t>
            </a:r>
            <a:endParaRPr lang="ar-IQ" sz="4000" dirty="0" smtClean="0">
              <a:latin typeface="Times New Roman" panose="02020603050405020304" pitchFamily="18" charset="0"/>
              <a:cs typeface="Times New Roman" panose="02020603050405020304" pitchFamily="18" charset="0"/>
            </a:endParaRPr>
          </a:p>
          <a:p>
            <a:pPr algn="r" rtl="1">
              <a:defRPr sz="3000"/>
            </a:pPr>
            <a:r>
              <a:rPr lang="ar-IQ" sz="4000" smtClean="0">
                <a:solidFill>
                  <a:srgbClr val="FF0000"/>
                </a:solidFill>
                <a:latin typeface="Times New Roman" panose="02020603050405020304" pitchFamily="18" charset="0"/>
                <a:cs typeface="Times New Roman" panose="02020603050405020304" pitchFamily="18" charset="0"/>
              </a:rPr>
              <a:t> 5</a:t>
            </a:r>
            <a:r>
              <a:rPr lang="ar-IQ" sz="4000" smtClean="0">
                <a:latin typeface="Times New Roman" panose="02020603050405020304" pitchFamily="18" charset="0"/>
                <a:cs typeface="Times New Roman" panose="02020603050405020304" pitchFamily="18" charset="0"/>
              </a:rPr>
              <a:t>- </a:t>
            </a:r>
            <a:r>
              <a:rPr sz="4000" dirty="0" err="1" smtClean="0">
                <a:latin typeface="Times New Roman" panose="02020603050405020304" pitchFamily="18" charset="0"/>
                <a:cs typeface="Times New Roman" panose="02020603050405020304" pitchFamily="18" charset="0"/>
              </a:rPr>
              <a:t>تشجيع</a:t>
            </a:r>
            <a:r>
              <a:rPr sz="4000" dirty="0" smtClean="0">
                <a:latin typeface="Times New Roman" panose="02020603050405020304" pitchFamily="18" charset="0"/>
                <a:cs typeface="Times New Roman" panose="02020603050405020304" pitchFamily="18" charset="0"/>
              </a:rPr>
              <a:t> </a:t>
            </a:r>
            <a:r>
              <a:rPr sz="4000" dirty="0">
                <a:latin typeface="Times New Roman" panose="02020603050405020304" pitchFamily="18" charset="0"/>
                <a:cs typeface="Times New Roman" panose="02020603050405020304" pitchFamily="18" charset="0"/>
              </a:rPr>
              <a:t>الطلبة على البحث والاستقصاء وإثارة غريزة حب الاستطلاع لديهم وحثهم على الوصول الى المعلومات عن طريق المكتبة او شبكة الانترنت.</a:t>
            </a:r>
          </a:p>
        </p:txBody>
      </p:sp>
    </p:spTree>
  </p:cSld>
  <p:clrMapOvr>
    <a:masterClrMapping/>
  </p:clrMapOvr>
  <p:transition spd="slow">
    <p:fade/>
  </p:transition>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22</TotalTime>
  <Words>521</Words>
  <Application>Microsoft Office PowerPoint</Application>
  <PresentationFormat>مخصص</PresentationFormat>
  <Paragraphs>24</Paragraphs>
  <Slides>8</Slides>
  <Notes>1</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White</vt:lpstr>
      <vt:lpstr>علم فسلجة النبات المفهوم والاهداف والعلاقة مع العلوم الاخرى  </vt:lpstr>
      <vt:lpstr>مفهوم الفسلجة النباتية</vt:lpstr>
      <vt:lpstr>عرض تقديمي في PowerPoint</vt:lpstr>
      <vt:lpstr>تأريخ علم الفسلجة النباتية</vt:lpstr>
      <vt:lpstr>عرض تقديمي في PowerPoint</vt:lpstr>
      <vt:lpstr>عرض تقديمي في PowerPoint</vt:lpstr>
      <vt:lpstr>عرض تقديمي في PowerPoint</vt:lpstr>
      <vt:lpstr>أهداف دراسة الفسلجة النباتية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فسلجة النبات المفهوم والاهداف والعلاقة مع العلوم الاخرى </dc:title>
  <cp:lastModifiedBy>Dr. Murtadha</cp:lastModifiedBy>
  <cp:revision>9</cp:revision>
  <dcterms:modified xsi:type="dcterms:W3CDTF">2019-10-28T11:12:33Z</dcterms:modified>
</cp:coreProperties>
</file>